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2" d="100"/>
          <a:sy n="62" d="100"/>
        </p:scale>
        <p:origin x="-151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4625"/>
            <a:ext cx="7772400" cy="432048"/>
          </a:xfrm>
        </p:spPr>
        <p:txBody>
          <a:bodyPr>
            <a:noAutofit/>
          </a:bodyPr>
          <a:lstStyle/>
          <a:p>
            <a:r>
              <a:rPr lang="ar-SA" sz="3200" dirty="0" smtClean="0"/>
              <a:t>تحركات لاعب التنس للضربات الامامية والخلفية</a:t>
            </a:r>
            <a:endParaRPr lang="ar-IQ" sz="3200" dirty="0"/>
          </a:p>
        </p:txBody>
      </p:sp>
      <p:sp>
        <p:nvSpPr>
          <p:cNvPr id="3" name="عنوان فرعي 2"/>
          <p:cNvSpPr>
            <a:spLocks noGrp="1"/>
          </p:cNvSpPr>
          <p:nvPr>
            <p:ph type="subTitle" idx="1"/>
          </p:nvPr>
        </p:nvSpPr>
        <p:spPr>
          <a:xfrm>
            <a:off x="0" y="548680"/>
            <a:ext cx="9144000" cy="6120680"/>
          </a:xfrm>
        </p:spPr>
        <p:txBody>
          <a:bodyPr>
            <a:normAutofit fontScale="25000" lnSpcReduction="20000"/>
          </a:bodyPr>
          <a:lstStyle/>
          <a:p>
            <a:r>
              <a:rPr lang="ar-IQ" b="1" dirty="0" smtClean="0"/>
              <a:t>* حــركــة القـدمين                                     </a:t>
            </a:r>
            <a:r>
              <a:rPr lang="en-US" b="1" dirty="0" smtClean="0"/>
              <a:t> </a:t>
            </a:r>
            <a:br>
              <a:rPr lang="en-US" b="1" dirty="0" smtClean="0"/>
            </a:br>
            <a:r>
              <a:rPr lang="ar-IQ" sz="5600" dirty="0" smtClean="0"/>
              <a:t>من الشروط الأساسية التي تساعد لاعب التنس على تعلم وأداء المهارات الفنية المختلفة هو اتقان حركة القدمين، إذ تتيح للاعب الفرصة على التحرك والتغطية الجيدة داخل الملعب والوصول إلى الكرة بأقصر الطرق الممكنة وبمجهود </a:t>
            </a:r>
            <a:r>
              <a:rPr lang="ar-IQ" sz="5600" dirty="0" err="1" smtClean="0"/>
              <a:t>أقل.</a:t>
            </a:r>
            <a:r>
              <a:rPr lang="ar-IQ" sz="5600" dirty="0" smtClean="0"/>
              <a:t> وتعد إجادة اللاعب لحركة القدمين من أهم العوامل التي تسهم في نجاح اللاعب في أداء مختلف الضربات،لذا يجب الاهتمام بالتدريب على كيفية نقل القدمين وأداء الحركة الصحيحة لهما وذلك من أجل ضمان الاستفادة من القوة المعاكسة المنقولة نتيجة لرد فعل الأرض بسبب دفع الجسم لها في زيادة قوة الضربات من خلال التوقيت الجيد لحركة القدمين مع حركة اليد الضاربة وبقية أجزاء الجسم.</a:t>
            </a:r>
            <a:r>
              <a:rPr lang="en-US" sz="5600" dirty="0" smtClean="0"/>
              <a:t>.</a:t>
            </a:r>
            <a:br>
              <a:rPr lang="en-US" sz="5600" dirty="0" smtClean="0"/>
            </a:br>
            <a:r>
              <a:rPr lang="ar-IQ" sz="5600" dirty="0" smtClean="0"/>
              <a:t>من خلال ما تقدم فأنه لحركة القدمين أهمية كبيرة لدورها في الإسهام في نجاح الضربات الآتية</a:t>
            </a:r>
            <a:r>
              <a:rPr lang="en-US" sz="5600" dirty="0" smtClean="0"/>
              <a:t>:</a:t>
            </a:r>
            <a:br>
              <a:rPr lang="en-US" sz="5600" dirty="0" smtClean="0"/>
            </a:br>
            <a:r>
              <a:rPr lang="en-US" sz="5600" dirty="0" smtClean="0"/>
              <a:t>                                                     </a:t>
            </a:r>
            <a:r>
              <a:rPr lang="en-US" sz="5600" b="1" dirty="0" smtClean="0"/>
              <a:t> </a:t>
            </a:r>
            <a:endParaRPr lang="en-US" sz="5600" dirty="0" smtClean="0"/>
          </a:p>
          <a:p>
            <a:pPr rtl="0"/>
            <a:r>
              <a:rPr lang="ar-IQ" sz="5600" b="1" dirty="0" smtClean="0"/>
              <a:t>حركة القدمين عند أداء الضربة الأرضية الخلفية </a:t>
            </a:r>
            <a:r>
              <a:rPr lang="ar-IQ" sz="5600" b="1" dirty="0" err="1" smtClean="0"/>
              <a:t>والأمامية </a:t>
            </a:r>
            <a:r>
              <a:rPr lang="ar-IQ" sz="5600" b="1" dirty="0" smtClean="0"/>
              <a:t>(للاعب الايمن</a:t>
            </a:r>
            <a:r>
              <a:rPr lang="ar-IQ" sz="5600" b="1" dirty="0" err="1" smtClean="0"/>
              <a:t>) :</a:t>
            </a:r>
            <a:r>
              <a:rPr lang="ar-IQ" sz="5600" b="1" dirty="0" smtClean="0"/>
              <a:t>               </a:t>
            </a:r>
            <a:r>
              <a:rPr lang="en-US" sz="5600" dirty="0" smtClean="0"/>
              <a:t>- </a:t>
            </a:r>
            <a:br>
              <a:rPr lang="en-US" sz="5600" dirty="0" smtClean="0"/>
            </a:br>
            <a:r>
              <a:rPr lang="en-US" sz="5600" dirty="0" smtClean="0"/>
              <a:t>  </a:t>
            </a:r>
            <a:r>
              <a:rPr lang="ar-IQ" sz="5600" dirty="0" smtClean="0"/>
              <a:t>من وضع الاستعداد وبعد عبور الكرة الشبكة الى الجهة اليمنى للاعب فيقوم بالاستعداد لأداء الضربة </a:t>
            </a:r>
            <a:r>
              <a:rPr lang="ar-IQ" sz="5600" dirty="0" err="1" smtClean="0"/>
              <a:t>الامامية </a:t>
            </a:r>
            <a:r>
              <a:rPr lang="ar-IQ" sz="5600" dirty="0" smtClean="0"/>
              <a:t>، فيقوم اللاعب بتدوير الجسم قليلاً بحيث يكون وزن الجسم على القدم أليمنى وبنفس الانثناء تقوم القدم اليسرى بالدوران مع الاحتفاظ بملامسته الارض وبعد ارتداد الكرة يقوم اللاعب بأخذ خطوة بالقدم اليسرى باتجاه الشبكة ويتم هنا نقل وزن الجسم كلياً على القدم اليسرى  وبعد ضرب الكرة يتم نقل القدم اليمنى </a:t>
            </a:r>
            <a:r>
              <a:rPr lang="ar-IQ" sz="5600" dirty="0" err="1" smtClean="0"/>
              <a:t>للامام</a:t>
            </a:r>
            <a:r>
              <a:rPr lang="ar-IQ" sz="5600" dirty="0" smtClean="0"/>
              <a:t> وصولاً الى وضع </a:t>
            </a:r>
            <a:r>
              <a:rPr lang="ar-IQ" sz="5600" dirty="0" err="1" smtClean="0"/>
              <a:t>الاستعداد.</a:t>
            </a:r>
            <a:r>
              <a:rPr lang="ar-IQ" sz="5600" dirty="0" smtClean="0"/>
              <a:t>                     </a:t>
            </a:r>
            <a:endParaRPr lang="en-US" sz="5600" dirty="0" smtClean="0"/>
          </a:p>
          <a:p>
            <a:pPr rtl="0"/>
            <a:r>
              <a:rPr lang="ar-IQ" sz="5600" dirty="0" smtClean="0"/>
              <a:t>أما في حالة استقبال الكرة من جهة </a:t>
            </a:r>
            <a:r>
              <a:rPr lang="ar-IQ" sz="5600" dirty="0" err="1" smtClean="0"/>
              <a:t>اليسار </a:t>
            </a:r>
            <a:r>
              <a:rPr lang="ar-IQ" sz="5600" dirty="0" smtClean="0"/>
              <a:t>(خلفية) فالعكس يحدث حيث يقوم اللاعب بنقل القدم اليسرى القريبة من الكرة وباتجاه اليسار مع أخذ خطوة مناسبة بالقدم اليمنى، وعند قيام اللاعب بإرجاع الكرات التي تكون قريبة وموازية للخط الجانبي فعلى اللاعب ان يبدأ بنقل القدم اليمنى أولاً ثم القدم اليسرى وباتجاه يكون موازياً للشبكة وحسب الاتجاه الذي يستقبل فيه </a:t>
            </a:r>
            <a:r>
              <a:rPr lang="ar-IQ" sz="5600" dirty="0" err="1" smtClean="0"/>
              <a:t>الكرة ،</a:t>
            </a:r>
            <a:r>
              <a:rPr lang="ar-IQ" sz="5600" dirty="0" smtClean="0"/>
              <a:t>         </a:t>
            </a:r>
            <a:endParaRPr lang="en-US" sz="5600" dirty="0" smtClean="0"/>
          </a:p>
          <a:p>
            <a:pPr rtl="0"/>
            <a:r>
              <a:rPr lang="ar-IQ" sz="5600" dirty="0" smtClean="0"/>
              <a:t>       وفي حالة قيام اللاعب بإرجاع الكرات التي تسقط خلفه عندئذٍ يقوم بتحريك القدمين حركة  كبيرة للخلف حيث يبدأ بالقدم اليمنى أولاً ثم القدم اليسرى عندما يكون اتجاه الكرة من اليمين وبالعكس عندما يكون اتجاه الكرة من جهة </a:t>
            </a:r>
            <a:r>
              <a:rPr lang="ar-IQ" sz="5600" dirty="0" err="1" smtClean="0"/>
              <a:t>اليسار.</a:t>
            </a:r>
            <a:r>
              <a:rPr lang="ar-IQ" sz="5600" dirty="0" smtClean="0"/>
              <a:t>                             </a:t>
            </a:r>
            <a:r>
              <a:rPr lang="en-US" sz="5600" dirty="0" smtClean="0"/>
              <a:t/>
            </a:r>
            <a:br>
              <a:rPr lang="en-US" sz="5600" dirty="0" smtClean="0"/>
            </a:br>
            <a:r>
              <a:rPr lang="ar-IQ" sz="5600" dirty="0" smtClean="0"/>
              <a:t>وعند قيام اللاعب بالتقدم باتجاه الشبكة من أجل إرجاع كرة قصيرة يبدأ بالتوقف وفي الخطوة الأخيرة يقوم بالارتكاز على القدم الخلفية التي تكون باتجاه </a:t>
            </a:r>
            <a:r>
              <a:rPr lang="ar-IQ" sz="5600" dirty="0" err="1" smtClean="0"/>
              <a:t>مائل </a:t>
            </a:r>
            <a:r>
              <a:rPr lang="ar-IQ" sz="5600" dirty="0" smtClean="0"/>
              <a:t>“للجانب مع دوران الجسم للجانب فليلا وباتجاه الكرة ويتطلب ذلك حركة رشيقة وسريعة من أجل الوصول إلى الكرة بأسرع وقت </a:t>
            </a:r>
            <a:r>
              <a:rPr lang="ar-IQ" sz="5600" dirty="0" err="1" smtClean="0"/>
              <a:t>ممكن.</a:t>
            </a:r>
            <a:r>
              <a:rPr lang="ar-IQ" sz="5600" dirty="0" smtClean="0"/>
              <a:t>                                                                                 </a:t>
            </a:r>
            <a:r>
              <a:rPr lang="en-US" sz="5600" dirty="0" smtClean="0"/>
              <a:t>                     </a:t>
            </a:r>
          </a:p>
          <a:p>
            <a:r>
              <a:rPr lang="ar-IQ" sz="5600" dirty="0" smtClean="0"/>
              <a:t>لذلك تعد حركة القدمين العامل الذي يحدد نجاح اللاعبين بشكل </a:t>
            </a:r>
            <a:r>
              <a:rPr lang="ar-IQ" sz="5600" dirty="0" err="1" smtClean="0"/>
              <a:t>بالغ </a:t>
            </a:r>
            <a:r>
              <a:rPr lang="ar-IQ" sz="5600" dirty="0" smtClean="0"/>
              <a:t>، إذ إنَّ التحرك والانتقال في الملعب هو الأساس في المباراة إذ انه لا فائدة من براعة اللاعب في أداء الضربات إذا لم يصاحبها تحرك صحيح في المكان والوقت </a:t>
            </a:r>
            <a:r>
              <a:rPr lang="ar-IQ" sz="5600" dirty="0" err="1" smtClean="0"/>
              <a:t>المناسبين  .</a:t>
            </a:r>
            <a:endParaRPr lang="en-US" sz="5600" dirty="0" smtClean="0"/>
          </a:p>
          <a:p>
            <a:r>
              <a:rPr lang="ar-IQ" sz="5600" dirty="0" smtClean="0"/>
              <a:t>ونلحظ من خلال مباريات التنس التي تجرى إنَّ اللاعبين يكونوا بحركة مستمرة في أرجاء الملعب </a:t>
            </a:r>
            <a:r>
              <a:rPr lang="ar-IQ" sz="5600" dirty="0" err="1" smtClean="0"/>
              <a:t>كله </a:t>
            </a:r>
            <a:r>
              <a:rPr lang="ar-IQ" sz="5600" dirty="0" smtClean="0"/>
              <a:t>، ويؤدي اللاعبون حركات انتقالية سريعة بالقدمين </a:t>
            </a:r>
            <a:r>
              <a:rPr lang="ar-IQ" sz="5600" dirty="0" err="1" smtClean="0"/>
              <a:t>للأمام</a:t>
            </a:r>
            <a:r>
              <a:rPr lang="ar-IQ" sz="5600" dirty="0" smtClean="0"/>
              <a:t> </a:t>
            </a:r>
            <a:r>
              <a:rPr lang="ar-IQ" sz="5600" dirty="0" err="1" smtClean="0"/>
              <a:t>والخلف </a:t>
            </a:r>
            <a:r>
              <a:rPr lang="ar-IQ" sz="5600" dirty="0" smtClean="0"/>
              <a:t>، كذلك تحرك جانبي نحو يمين الملعب ويساره وذلك لمتابعة الكرة المضروبة من قبل اللاعب </a:t>
            </a:r>
            <a:r>
              <a:rPr lang="ar-IQ" sz="5600" dirty="0" err="1" smtClean="0"/>
              <a:t>المرسل .</a:t>
            </a:r>
            <a:endParaRPr lang="en-US" sz="5600" dirty="0" smtClean="0"/>
          </a:p>
          <a:p>
            <a:r>
              <a:rPr lang="ar-IQ" sz="5600" dirty="0" smtClean="0"/>
              <a:t>ويجب على المدربين تدريب لاعبيهم على أداء الحركة السريعة بالقدمين في مختلف الاتجاهات لما لها من أهمية رئيسية في </a:t>
            </a:r>
            <a:r>
              <a:rPr lang="ar-IQ" sz="5600" dirty="0" err="1" smtClean="0"/>
              <a:t>اللعب .</a:t>
            </a:r>
            <a:endParaRPr lang="en-US" sz="5600" dirty="0" smtClean="0"/>
          </a:p>
          <a:p>
            <a:r>
              <a:rPr lang="ar-IQ" sz="5600" dirty="0" smtClean="0"/>
              <a:t>وتؤكد الإحصائيات انه </a:t>
            </a:r>
            <a:r>
              <a:rPr lang="ar-IQ" sz="5600" dirty="0" err="1" smtClean="0"/>
              <a:t>حوالي (</a:t>
            </a:r>
            <a:r>
              <a:rPr lang="en-US" sz="5600" dirty="0" smtClean="0"/>
              <a:t>70</a:t>
            </a:r>
            <a:r>
              <a:rPr lang="ar-IQ" sz="5600" dirty="0" smtClean="0"/>
              <a:t> </a:t>
            </a:r>
            <a:r>
              <a:rPr lang="ar-IQ" sz="5600" dirty="0" err="1" smtClean="0"/>
              <a:t>%</a:t>
            </a:r>
            <a:r>
              <a:rPr lang="ar-IQ" sz="5600" dirty="0" smtClean="0"/>
              <a:t>) من الأخطاء التي تحدث في ضربات التنس لا تكون نتيجة أداء الضربات بقدر ما تكون بسبب عدم سرعة الحركة والتوقيت غير السليم ومكان ملامسة الكرة غير المناسب.</a:t>
            </a:r>
            <a:endParaRPr lang="en-US" sz="5600" dirty="0" smtClean="0"/>
          </a:p>
          <a:p>
            <a:r>
              <a:rPr lang="ar-IQ" sz="5600" dirty="0" smtClean="0"/>
              <a:t>إذ إنَّ تحركات القدمين هي إحدى الأساليب الفنية المكملة لأداء المهارات الحركية في </a:t>
            </a:r>
            <a:r>
              <a:rPr lang="ar-IQ" sz="5600" dirty="0" err="1" smtClean="0"/>
              <a:t>التنس </a:t>
            </a:r>
            <a:r>
              <a:rPr lang="ar-IQ" sz="5600" dirty="0" smtClean="0"/>
              <a:t>، فهي تعمل على توافق وربط المهارات المختلفة في أثناء أدائها سواء في الوضع الدفاعي أم الهجومي وهي العامل الرئيس في تحقيق كفاءة </a:t>
            </a:r>
            <a:r>
              <a:rPr lang="ar-IQ" sz="5600" dirty="0" err="1" smtClean="0"/>
              <a:t>الضربات  .</a:t>
            </a:r>
            <a:endParaRPr lang="en-US" sz="5600" dirty="0" smtClean="0"/>
          </a:p>
          <a:p>
            <a:r>
              <a:rPr lang="ar-IQ" sz="5600" dirty="0" smtClean="0"/>
              <a:t>  </a:t>
            </a:r>
            <a:endParaRPr lang="en-US" sz="5600" dirty="0" smtClean="0"/>
          </a:p>
          <a:p>
            <a:r>
              <a:rPr lang="ar-IQ" sz="5600" b="1" dirty="0" smtClean="0"/>
              <a:t>وهناك نوعان أساسيان من حركة القدمين </a:t>
            </a:r>
            <a:r>
              <a:rPr lang="ar-IQ" sz="5600" b="1" dirty="0" err="1" smtClean="0"/>
              <a:t>هما  :</a:t>
            </a:r>
            <a:endParaRPr lang="en-US" sz="5600" dirty="0" smtClean="0"/>
          </a:p>
          <a:p>
            <a:r>
              <a:rPr lang="ar-IQ" sz="5600" dirty="0" smtClean="0"/>
              <a:t>- التحرك للكرة الذي يتم بصفة عامة ويتصف بالسرعة </a:t>
            </a:r>
            <a:r>
              <a:rPr lang="ar-IQ" sz="5600" dirty="0" err="1" smtClean="0"/>
              <a:t>المفاجئة </a:t>
            </a:r>
            <a:r>
              <a:rPr lang="ar-IQ" sz="5600" dirty="0" smtClean="0"/>
              <a:t>، بحيث يمكن الوصول إلى الكرة بأقصر وقت </a:t>
            </a:r>
            <a:r>
              <a:rPr lang="ar-IQ" sz="5600" dirty="0" err="1" smtClean="0"/>
              <a:t>ممكن .</a:t>
            </a:r>
            <a:endParaRPr lang="en-US" sz="5600" dirty="0" smtClean="0"/>
          </a:p>
          <a:p>
            <a:r>
              <a:rPr lang="ar-IQ" sz="5600" dirty="0" smtClean="0"/>
              <a:t>- حركات القدمين </a:t>
            </a:r>
            <a:r>
              <a:rPr lang="ar-IQ" sz="5600" dirty="0" err="1" smtClean="0"/>
              <a:t>الصغيرة </a:t>
            </a:r>
            <a:r>
              <a:rPr lang="ar-IQ" sz="5600" dirty="0" smtClean="0"/>
              <a:t>، وهي إمَّا بطيئة أو </a:t>
            </a:r>
            <a:r>
              <a:rPr lang="ar-IQ" sz="5600" dirty="0" err="1" smtClean="0"/>
              <a:t>سريعة .</a:t>
            </a:r>
            <a:r>
              <a:rPr lang="ar-IQ" sz="5600" dirty="0" smtClean="0"/>
              <a:t> يكون الهدف منها </a:t>
            </a:r>
            <a:r>
              <a:rPr lang="ar-IQ" sz="5600" dirty="0" err="1" smtClean="0"/>
              <a:t>الضبط </a:t>
            </a:r>
            <a:r>
              <a:rPr lang="ar-IQ" sz="5600" dirty="0" smtClean="0"/>
              <a:t>، وتساعد على اتخاذ وضع جيد للتعامل مع الكرة في مساحة الضرب أو الاستقبال </a:t>
            </a:r>
            <a:r>
              <a:rPr lang="ar-IQ" sz="5600" dirty="0" err="1" smtClean="0"/>
              <a:t>المطلوبة .</a:t>
            </a:r>
            <a:endParaRPr lang="ar-IQ" sz="5600"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Words>
  <Application>Microsoft Office PowerPoint</Application>
  <PresentationFormat>عرض على الشاشة (3:4)‏</PresentationFormat>
  <Paragraphs>14</Paragraphs>
  <Slides>1</Slides>
  <Notes>0</Notes>
  <HiddenSlides>0</HiddenSlides>
  <MMClips>0</MMClips>
  <ScaleCrop>false</ScaleCrop>
  <HeadingPairs>
    <vt:vector size="4" baseType="variant">
      <vt:variant>
        <vt:lpstr>سمة</vt:lpstr>
      </vt:variant>
      <vt:variant>
        <vt:i4>1</vt:i4>
      </vt:variant>
      <vt:variant>
        <vt:lpstr>عناوين الشرائح</vt:lpstr>
      </vt:variant>
      <vt:variant>
        <vt:i4>1</vt:i4>
      </vt:variant>
    </vt:vector>
  </HeadingPairs>
  <TitlesOfParts>
    <vt:vector size="2" baseType="lpstr">
      <vt:lpstr>سمة Office</vt:lpstr>
      <vt:lpstr>تحركات لاعب التنس للضربات الامامية والخلفية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تحركات لاعب التنس للضربات الامامية والخلفية</dc:title>
  <dc:creator>مكي</dc:creator>
  <cp:lastModifiedBy>مكي</cp:lastModifiedBy>
  <cp:revision>1</cp:revision>
  <dcterms:created xsi:type="dcterms:W3CDTF">2018-12-11T11:08:26Z</dcterms:created>
  <dcterms:modified xsi:type="dcterms:W3CDTF">2018-12-11T11:09:42Z</dcterms:modified>
</cp:coreProperties>
</file>